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1"/>
  </p:notesMasterIdLst>
  <p:handoutMasterIdLst>
    <p:handoutMasterId r:id="rId22"/>
  </p:handoutMasterIdLst>
  <p:sldIdLst>
    <p:sldId id="256" r:id="rId5"/>
    <p:sldId id="257" r:id="rId6"/>
    <p:sldId id="258" r:id="rId7"/>
    <p:sldId id="283" r:id="rId8"/>
    <p:sldId id="290" r:id="rId9"/>
    <p:sldId id="260" r:id="rId10"/>
    <p:sldId id="286" r:id="rId11"/>
    <p:sldId id="288" r:id="rId12"/>
    <p:sldId id="289" r:id="rId13"/>
    <p:sldId id="273" r:id="rId14"/>
    <p:sldId id="282" r:id="rId15"/>
    <p:sldId id="287" r:id="rId16"/>
    <p:sldId id="261" r:id="rId17"/>
    <p:sldId id="291" r:id="rId18"/>
    <p:sldId id="281" r:id="rId19"/>
    <p:sldId id="265"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329" autoAdjust="0"/>
  </p:normalViewPr>
  <p:slideViewPr>
    <p:cSldViewPr snapToGrid="0" showGuides="1">
      <p:cViewPr varScale="1">
        <p:scale>
          <a:sx n="88" d="100"/>
          <a:sy n="88" d="100"/>
        </p:scale>
        <p:origin x="1428" y="78"/>
      </p:cViewPr>
      <p:guideLst>
        <p:guide pos="3840"/>
        <p:guide orient="horz" pos="2500"/>
        <p:guide pos="4951"/>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F5F3F-F07F-4136-8DD6-2F8A178B0C48}"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C3BD8990-6CF4-4740-8AFD-DA75B1989B95}">
      <dgm:prSet phldrT="[Text]"/>
      <dgm:spPr/>
      <dgm:t>
        <a:bodyPr/>
        <a:lstStyle/>
        <a:p>
          <a:r>
            <a:rPr lang="en-US" dirty="0"/>
            <a:t>2024</a:t>
          </a:r>
        </a:p>
      </dgm:t>
    </dgm:pt>
    <dgm:pt modelId="{47718829-5E3E-49D4-A61D-26A23FD38AFD}" type="parTrans" cxnId="{3D368E15-8D44-49CE-BB71-4A3F97FC2A9C}">
      <dgm:prSet/>
      <dgm:spPr/>
      <dgm:t>
        <a:bodyPr/>
        <a:lstStyle/>
        <a:p>
          <a:endParaRPr lang="en-US"/>
        </a:p>
      </dgm:t>
    </dgm:pt>
    <dgm:pt modelId="{7D4A398B-06A3-4E60-A305-38ABFF430ABC}" type="sibTrans" cxnId="{3D368E15-8D44-49CE-BB71-4A3F97FC2A9C}">
      <dgm:prSet/>
      <dgm:spPr/>
      <dgm:t>
        <a:bodyPr/>
        <a:lstStyle/>
        <a:p>
          <a:endParaRPr lang="en-US"/>
        </a:p>
      </dgm:t>
    </dgm:pt>
    <dgm:pt modelId="{8618D6A4-6D9A-44ED-A2C5-32D48B9DB9C3}">
      <dgm:prSet phldrT="[Text]" custT="1"/>
      <dgm:spPr/>
      <dgm:t>
        <a:bodyPr/>
        <a:lstStyle/>
        <a:p>
          <a:pPr>
            <a:buFont typeface="Arial" panose="020B0604020202020204" pitchFamily="34" charset="0"/>
            <a:buChar char="•"/>
          </a:pPr>
          <a:r>
            <a:rPr lang="en-US" sz="2800" dirty="0"/>
            <a:t>Woodward Ave to Causley St.</a:t>
          </a:r>
          <a:br>
            <a:rPr lang="en-US" sz="2800" dirty="0"/>
          </a:br>
          <a:endParaRPr lang="en-US" sz="2800" dirty="0"/>
        </a:p>
      </dgm:t>
    </dgm:pt>
    <dgm:pt modelId="{B6D9D969-8A3B-4399-ADA9-D4987E6CE446}" type="parTrans" cxnId="{82E7DF28-6966-46AC-B98B-25E278505CA2}">
      <dgm:prSet/>
      <dgm:spPr/>
      <dgm:t>
        <a:bodyPr/>
        <a:lstStyle/>
        <a:p>
          <a:endParaRPr lang="en-US"/>
        </a:p>
      </dgm:t>
    </dgm:pt>
    <dgm:pt modelId="{8CF3DCD9-7AFC-441B-A847-01A4BAB1320F}" type="sibTrans" cxnId="{82E7DF28-6966-46AC-B98B-25E278505CA2}">
      <dgm:prSet/>
      <dgm:spPr/>
      <dgm:t>
        <a:bodyPr/>
        <a:lstStyle/>
        <a:p>
          <a:endParaRPr lang="en-US"/>
        </a:p>
      </dgm:t>
    </dgm:pt>
    <dgm:pt modelId="{DE7D2A1D-A96C-4824-91EE-2F14082B1FF2}">
      <dgm:prSet phldrT="[Text]" custT="1"/>
      <dgm:spPr/>
      <dgm:t>
        <a:bodyPr/>
        <a:lstStyle/>
        <a:p>
          <a:pPr>
            <a:buFont typeface="Arial" panose="020B0604020202020204" pitchFamily="34" charset="0"/>
            <a:buChar char="•"/>
          </a:pPr>
          <a:r>
            <a:rPr lang="en-US" sz="2800" dirty="0"/>
            <a:t>The entire project is planned to be completed this year</a:t>
          </a:r>
        </a:p>
      </dgm:t>
    </dgm:pt>
    <dgm:pt modelId="{7D3658A5-DB0A-44A0-8705-90B6DAE395B2}" type="parTrans" cxnId="{70520CCF-82DA-43F8-B363-AC8C87DBB0DE}">
      <dgm:prSet/>
      <dgm:spPr/>
      <dgm:t>
        <a:bodyPr/>
        <a:lstStyle/>
        <a:p>
          <a:endParaRPr lang="en-US"/>
        </a:p>
      </dgm:t>
    </dgm:pt>
    <dgm:pt modelId="{6AE35F39-3A27-477F-AAF5-D3E0C31CDB97}" type="sibTrans" cxnId="{70520CCF-82DA-43F8-B363-AC8C87DBB0DE}">
      <dgm:prSet/>
      <dgm:spPr/>
      <dgm:t>
        <a:bodyPr/>
        <a:lstStyle/>
        <a:p>
          <a:endParaRPr lang="en-US"/>
        </a:p>
      </dgm:t>
    </dgm:pt>
    <dgm:pt modelId="{BB4C726A-6BDA-4227-B595-AE1B757024B1}">
      <dgm:prSet phldrT="[Text]" custT="1"/>
      <dgm:spPr/>
      <dgm:t>
        <a:bodyPr/>
        <a:lstStyle/>
        <a:p>
          <a:pPr>
            <a:buFont typeface="Arial" panose="020B0604020202020204" pitchFamily="34" charset="0"/>
            <a:buChar char="•"/>
          </a:pPr>
          <a:r>
            <a:rPr lang="en-US" sz="2800" dirty="0"/>
            <a:t>Smaller stages of completion and schedule will be available at a later stages of project planning</a:t>
          </a:r>
        </a:p>
      </dgm:t>
    </dgm:pt>
    <dgm:pt modelId="{01E1DED9-2DAE-4A99-B261-FF1856AA2DD7}" type="parTrans" cxnId="{8F097579-4561-453D-9649-5E4583B711D2}">
      <dgm:prSet/>
      <dgm:spPr/>
      <dgm:t>
        <a:bodyPr/>
        <a:lstStyle/>
        <a:p>
          <a:endParaRPr lang="en-US"/>
        </a:p>
      </dgm:t>
    </dgm:pt>
    <dgm:pt modelId="{02EE1C93-771D-488D-A754-756C03385E26}" type="sibTrans" cxnId="{8F097579-4561-453D-9649-5E4583B711D2}">
      <dgm:prSet/>
      <dgm:spPr/>
      <dgm:t>
        <a:bodyPr/>
        <a:lstStyle/>
        <a:p>
          <a:endParaRPr lang="en-US"/>
        </a:p>
      </dgm:t>
    </dgm:pt>
    <dgm:pt modelId="{A5BAA7B5-F11D-4127-B4EA-B9AC551A1EF9}" type="pres">
      <dgm:prSet presAssocID="{EC0F5F3F-F07F-4136-8DD6-2F8A178B0C48}" presName="Name0" presStyleCnt="0">
        <dgm:presLayoutVars>
          <dgm:dir/>
          <dgm:animLvl val="lvl"/>
          <dgm:resizeHandles val="exact"/>
        </dgm:presLayoutVars>
      </dgm:prSet>
      <dgm:spPr/>
    </dgm:pt>
    <dgm:pt modelId="{34DAFE79-0259-482B-A17A-C71F906E1694}" type="pres">
      <dgm:prSet presAssocID="{C3BD8990-6CF4-4740-8AFD-DA75B1989B95}" presName="compositeNode" presStyleCnt="0">
        <dgm:presLayoutVars>
          <dgm:bulletEnabled val="1"/>
        </dgm:presLayoutVars>
      </dgm:prSet>
      <dgm:spPr/>
    </dgm:pt>
    <dgm:pt modelId="{9403190D-E286-4AA3-A1C1-0C9FC208A63E}" type="pres">
      <dgm:prSet presAssocID="{C3BD8990-6CF4-4740-8AFD-DA75B1989B95}" presName="bgRect" presStyleLbl="node1" presStyleIdx="0" presStyleCnt="1" custLinFactNeighborX="-1767" custLinFactNeighborY="405"/>
      <dgm:spPr/>
    </dgm:pt>
    <dgm:pt modelId="{78534FF7-384B-4A9D-8D42-55A12634E0ED}" type="pres">
      <dgm:prSet presAssocID="{C3BD8990-6CF4-4740-8AFD-DA75B1989B95}" presName="parentNode" presStyleLbl="node1" presStyleIdx="0" presStyleCnt="1">
        <dgm:presLayoutVars>
          <dgm:chMax val="0"/>
          <dgm:bulletEnabled val="1"/>
        </dgm:presLayoutVars>
      </dgm:prSet>
      <dgm:spPr/>
    </dgm:pt>
    <dgm:pt modelId="{9612CDF6-7A60-478D-92BF-6CADE43E57AB}" type="pres">
      <dgm:prSet presAssocID="{C3BD8990-6CF4-4740-8AFD-DA75B1989B95}" presName="childNode" presStyleLbl="node1" presStyleIdx="0" presStyleCnt="1">
        <dgm:presLayoutVars>
          <dgm:bulletEnabled val="1"/>
        </dgm:presLayoutVars>
      </dgm:prSet>
      <dgm:spPr/>
    </dgm:pt>
  </dgm:ptLst>
  <dgm:cxnLst>
    <dgm:cxn modelId="{D2329111-DE53-4D40-B078-0853ABEB8D4A}" type="presOf" srcId="{EC0F5F3F-F07F-4136-8DD6-2F8A178B0C48}" destId="{A5BAA7B5-F11D-4127-B4EA-B9AC551A1EF9}" srcOrd="0" destOrd="0" presId="urn:microsoft.com/office/officeart/2005/8/layout/hProcess7"/>
    <dgm:cxn modelId="{3D368E15-8D44-49CE-BB71-4A3F97FC2A9C}" srcId="{EC0F5F3F-F07F-4136-8DD6-2F8A178B0C48}" destId="{C3BD8990-6CF4-4740-8AFD-DA75B1989B95}" srcOrd="0" destOrd="0" parTransId="{47718829-5E3E-49D4-A61D-26A23FD38AFD}" sibTransId="{7D4A398B-06A3-4E60-A305-38ABFF430ABC}"/>
    <dgm:cxn modelId="{6536311E-CE65-4175-B4D3-6D0C41F33038}" type="presOf" srcId="{C3BD8990-6CF4-4740-8AFD-DA75B1989B95}" destId="{9403190D-E286-4AA3-A1C1-0C9FC208A63E}" srcOrd="0" destOrd="0" presId="urn:microsoft.com/office/officeart/2005/8/layout/hProcess7"/>
    <dgm:cxn modelId="{82E7DF28-6966-46AC-B98B-25E278505CA2}" srcId="{C3BD8990-6CF4-4740-8AFD-DA75B1989B95}" destId="{8618D6A4-6D9A-44ED-A2C5-32D48B9DB9C3}" srcOrd="0" destOrd="0" parTransId="{B6D9D969-8A3B-4399-ADA9-D4987E6CE446}" sibTransId="{8CF3DCD9-7AFC-441B-A847-01A4BAB1320F}"/>
    <dgm:cxn modelId="{56E0F46F-9590-4A6E-B498-63A539C05959}" type="presOf" srcId="{BB4C726A-6BDA-4227-B595-AE1B757024B1}" destId="{9612CDF6-7A60-478D-92BF-6CADE43E57AB}" srcOrd="0" destOrd="2" presId="urn:microsoft.com/office/officeart/2005/8/layout/hProcess7"/>
    <dgm:cxn modelId="{FAB07371-8B3C-450A-A02C-9402523CDE84}" type="presOf" srcId="{DE7D2A1D-A96C-4824-91EE-2F14082B1FF2}" destId="{9612CDF6-7A60-478D-92BF-6CADE43E57AB}" srcOrd="0" destOrd="1" presId="urn:microsoft.com/office/officeart/2005/8/layout/hProcess7"/>
    <dgm:cxn modelId="{8F097579-4561-453D-9649-5E4583B711D2}" srcId="{8618D6A4-6D9A-44ED-A2C5-32D48B9DB9C3}" destId="{BB4C726A-6BDA-4227-B595-AE1B757024B1}" srcOrd="1" destOrd="0" parTransId="{01E1DED9-2DAE-4A99-B261-FF1856AA2DD7}" sibTransId="{02EE1C93-771D-488D-A754-756C03385E26}"/>
    <dgm:cxn modelId="{A30E2B8C-A460-4A0E-82A1-EF73F9B9D288}" type="presOf" srcId="{8618D6A4-6D9A-44ED-A2C5-32D48B9DB9C3}" destId="{9612CDF6-7A60-478D-92BF-6CADE43E57AB}" srcOrd="0" destOrd="0" presId="urn:microsoft.com/office/officeart/2005/8/layout/hProcess7"/>
    <dgm:cxn modelId="{70520CCF-82DA-43F8-B363-AC8C87DBB0DE}" srcId="{8618D6A4-6D9A-44ED-A2C5-32D48B9DB9C3}" destId="{DE7D2A1D-A96C-4824-91EE-2F14082B1FF2}" srcOrd="0" destOrd="0" parTransId="{7D3658A5-DB0A-44A0-8705-90B6DAE395B2}" sibTransId="{6AE35F39-3A27-477F-AAF5-D3E0C31CDB97}"/>
    <dgm:cxn modelId="{30E4CBE3-9717-4529-91A1-5176CF287D86}" type="presOf" srcId="{C3BD8990-6CF4-4740-8AFD-DA75B1989B95}" destId="{78534FF7-384B-4A9D-8D42-55A12634E0ED}" srcOrd="1" destOrd="0" presId="urn:microsoft.com/office/officeart/2005/8/layout/hProcess7"/>
    <dgm:cxn modelId="{7D8627BA-7BA5-4800-9352-228C91E75D9A}" type="presParOf" srcId="{A5BAA7B5-F11D-4127-B4EA-B9AC551A1EF9}" destId="{34DAFE79-0259-482B-A17A-C71F906E1694}" srcOrd="0" destOrd="0" presId="urn:microsoft.com/office/officeart/2005/8/layout/hProcess7"/>
    <dgm:cxn modelId="{D17AC336-AFA4-49C5-82D7-BD2E5598D5AC}" type="presParOf" srcId="{34DAFE79-0259-482B-A17A-C71F906E1694}" destId="{9403190D-E286-4AA3-A1C1-0C9FC208A63E}" srcOrd="0" destOrd="0" presId="urn:microsoft.com/office/officeart/2005/8/layout/hProcess7"/>
    <dgm:cxn modelId="{36121CFF-6664-4B67-BEB4-7FBFC2EA4CD9}" type="presParOf" srcId="{34DAFE79-0259-482B-A17A-C71F906E1694}" destId="{78534FF7-384B-4A9D-8D42-55A12634E0ED}" srcOrd="1" destOrd="0" presId="urn:microsoft.com/office/officeart/2005/8/layout/hProcess7"/>
    <dgm:cxn modelId="{D5C14E2B-1F76-4830-BA25-06419393D247}" type="presParOf" srcId="{34DAFE79-0259-482B-A17A-C71F906E1694}" destId="{9612CDF6-7A60-478D-92BF-6CADE43E57AB}"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3190D-E286-4AA3-A1C1-0C9FC208A63E}">
      <dsp:nvSpPr>
        <dsp:cNvPr id="0" name=""/>
        <dsp:cNvSpPr/>
      </dsp:nvSpPr>
      <dsp:spPr>
        <a:xfrm>
          <a:off x="0" y="0"/>
          <a:ext cx="10020299" cy="3511627"/>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2885" rIns="288925" bIns="0" numCol="1" spcCol="1270" anchor="t" anchorCtr="0">
          <a:noAutofit/>
        </a:bodyPr>
        <a:lstStyle/>
        <a:p>
          <a:pPr marL="0" lvl="0" indent="0" algn="r" defTabSz="2889250">
            <a:lnSpc>
              <a:spcPct val="90000"/>
            </a:lnSpc>
            <a:spcBef>
              <a:spcPct val="0"/>
            </a:spcBef>
            <a:spcAft>
              <a:spcPct val="35000"/>
            </a:spcAft>
            <a:buNone/>
          </a:pPr>
          <a:r>
            <a:rPr lang="en-US" sz="6500" kern="1200" dirty="0"/>
            <a:t>2024</a:t>
          </a:r>
        </a:p>
      </dsp:txBody>
      <dsp:txXfrm rot="16200000">
        <a:off x="-437737" y="437737"/>
        <a:ext cx="2879534" cy="2004060"/>
      </dsp:txXfrm>
    </dsp:sp>
    <dsp:sp modelId="{9612CDF6-7A60-478D-92BF-6CADE43E57AB}">
      <dsp:nvSpPr>
        <dsp:cNvPr id="0" name=""/>
        <dsp:cNvSpPr/>
      </dsp:nvSpPr>
      <dsp:spPr>
        <a:xfrm>
          <a:off x="2004060" y="0"/>
          <a:ext cx="7465123" cy="351162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Woodward Ave to Causley St.</a:t>
          </a:r>
          <a:br>
            <a:rPr lang="en-US" sz="2800" kern="1200" dirty="0"/>
          </a:br>
          <a:endParaRPr lang="en-US" sz="2800" kern="1200" dirty="0"/>
        </a:p>
        <a:p>
          <a:pPr marL="285750" lvl="1" indent="-285750" algn="l" defTabSz="1244600">
            <a:lnSpc>
              <a:spcPct val="90000"/>
            </a:lnSpc>
            <a:spcBef>
              <a:spcPct val="0"/>
            </a:spcBef>
            <a:spcAft>
              <a:spcPct val="15000"/>
            </a:spcAft>
            <a:buFont typeface="Arial" panose="020B0604020202020204" pitchFamily="34" charset="0"/>
            <a:buChar char="•"/>
          </a:pPr>
          <a:r>
            <a:rPr lang="en-US" sz="2800" kern="1200" dirty="0"/>
            <a:t>The entire project is planned to be completed this year</a:t>
          </a: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dirty="0"/>
            <a:t>Smaller stages of completion and schedule will be available at a later stages of project planning</a:t>
          </a:r>
        </a:p>
      </dsp:txBody>
      <dsp:txXfrm>
        <a:off x="2004060" y="0"/>
        <a:ext cx="7465123" cy="35116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5/1/2024</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5/1/2024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in the draft design phase.  The purpose of this initial consultation meeting is to inform residents of the project and obtain feedback related to the design of the project and mitigation of project impacts. </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a:t>
            </a:fld>
            <a:endParaRPr lang="en-US" noProof="0" dirty="0"/>
          </a:p>
        </p:txBody>
      </p:sp>
    </p:spTree>
    <p:extLst>
      <p:ext uri="{BB962C8B-B14F-4D97-AF65-F5344CB8AC3E}">
        <p14:creationId xmlns:p14="http://schemas.microsoft.com/office/powerpoint/2010/main" val="1679837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your residence is affected in the current phase of work.</a:t>
            </a:r>
          </a:p>
          <a:p>
            <a:pPr marL="171450" indent="-171450">
              <a:buFont typeface="Arial" panose="020B0604020202020204" pitchFamily="34" charset="0"/>
              <a:buChar char="•"/>
            </a:pPr>
            <a:r>
              <a:rPr lang="en-US" dirty="0"/>
              <a:t>Resident</a:t>
            </a:r>
            <a:r>
              <a:rPr lang="en-US" baseline="0" dirty="0"/>
              <a:t>s are instructed to place their receptacles curbside as they normally would</a:t>
            </a:r>
          </a:p>
          <a:p>
            <a:pPr marL="171450" indent="-171450">
              <a:buFont typeface="Arial" panose="020B0604020202020204" pitchFamily="34" charset="0"/>
              <a:buChar char="•"/>
            </a:pPr>
            <a:r>
              <a:rPr lang="en-US" baseline="0" dirty="0"/>
              <a:t>Contractor will pick up the receptacles and move them to the edge of the roadwork for pick up</a:t>
            </a:r>
          </a:p>
          <a:p>
            <a:pPr marL="171450" indent="-171450">
              <a:buFont typeface="Arial" panose="020B0604020202020204" pitchFamily="34" charset="0"/>
              <a:buChar char="•"/>
            </a:pPr>
            <a:r>
              <a:rPr lang="en-US" baseline="0" dirty="0"/>
              <a:t>Please label your cans and bins for easy return</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10</a:t>
            </a:fld>
            <a:endParaRPr lang="en-US" noProof="0" dirty="0"/>
          </a:p>
        </p:txBody>
      </p:sp>
    </p:spTree>
    <p:extLst>
      <p:ext uri="{BB962C8B-B14F-4D97-AF65-F5344CB8AC3E}">
        <p14:creationId xmlns:p14="http://schemas.microsoft.com/office/powerpoint/2010/main" val="2038661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11</a:t>
            </a:fld>
            <a:endParaRPr lang="en-US" noProof="0" dirty="0"/>
          </a:p>
        </p:txBody>
      </p:sp>
    </p:spTree>
    <p:extLst>
      <p:ext uri="{BB962C8B-B14F-4D97-AF65-F5344CB8AC3E}">
        <p14:creationId xmlns:p14="http://schemas.microsoft.com/office/powerpoint/2010/main" val="3757164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understand this will be a significant disruption but we ask residents to be patient for the long-term benefit this will provide.</a:t>
            </a:r>
          </a:p>
          <a:p>
            <a:pPr marL="171450" indent="-171450">
              <a:buFont typeface="Arial" panose="020B0604020202020204" pitchFamily="34" charset="0"/>
              <a:buChar char="•"/>
            </a:pPr>
            <a:r>
              <a:rPr lang="en-US" dirty="0"/>
              <a:t>Don’t forget however, not only will this project enhance the aesthetic appeal of your street, but it will also improve safety and accessibility for all. You'll be able to walk around your neighborhood with ease and enjoy the beautiful scenery without worrying about tripping on uneven pavement. This upgrade will not only benefit you and your family, but also visitors and neighbors who will appreciate the smooth and well-maintained walkways. Please embrace this opportunity for progress and look forward to enjoying the many benefits of the upgraded curbs and sidewalks on Woodward!</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12</a:t>
            </a:fld>
            <a:endParaRPr lang="en-US" noProof="0" dirty="0"/>
          </a:p>
        </p:txBody>
      </p:sp>
    </p:spTree>
    <p:extLst>
      <p:ext uri="{BB962C8B-B14F-4D97-AF65-F5344CB8AC3E}">
        <p14:creationId xmlns:p14="http://schemas.microsoft.com/office/powerpoint/2010/main" val="84977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13</a:t>
            </a:fld>
            <a:endParaRPr lang="en-US" noProof="0" dirty="0"/>
          </a:p>
        </p:txBody>
      </p:sp>
    </p:spTree>
    <p:extLst>
      <p:ext uri="{BB962C8B-B14F-4D97-AF65-F5344CB8AC3E}">
        <p14:creationId xmlns:p14="http://schemas.microsoft.com/office/powerpoint/2010/main" val="85336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D4D4D"/>
                </a:solidFill>
                <a:effectLst/>
                <a:highlight>
                  <a:srgbClr val="FFFFFF"/>
                </a:highlight>
                <a:latin typeface="jaf-facitweb"/>
              </a:rPr>
              <a:t>Wider lanes were once thought to be safer for motorists but studies performed across the globe produce unanimous results with regard to traffic lane width: narrower lanes result in lower speeds and less accidents.</a:t>
            </a:r>
          </a:p>
          <a:p>
            <a:pPr algn="l"/>
            <a:endParaRPr lang="en-US" b="0" i="0" dirty="0">
              <a:solidFill>
                <a:srgbClr val="4D4D4D"/>
              </a:solidFill>
              <a:effectLst/>
              <a:highlight>
                <a:srgbClr val="FFFFFF"/>
              </a:highlight>
              <a:latin typeface="jaf-facitweb"/>
            </a:endParaRPr>
          </a:p>
          <a:p>
            <a:pPr algn="l"/>
            <a:r>
              <a:rPr lang="en-US" b="0" i="0" dirty="0">
                <a:solidFill>
                  <a:srgbClr val="4D4D4D"/>
                </a:solidFill>
                <a:effectLst/>
                <a:highlight>
                  <a:srgbClr val="FFFFFF"/>
                </a:highlight>
                <a:latin typeface="jaf-facitweb"/>
              </a:rPr>
              <a:t>A common misconception is that narrower lanes increase congestion and slow traffic flow but the measured saturation flow rates are similar for lane widths between 10 feet and 12 feet...Therefore, as long as all other geometric and traffic signalization conditions remain constant, there is no measurable decrease in urban street capacity when through lane widths are narrowed up to 10 ft. Appendix A-P, p. A152, Florida Department of Transportation (2007).</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0" i="0" dirty="0">
              <a:solidFill>
                <a:srgbClr val="374151"/>
              </a:solidFill>
              <a:effectLst/>
              <a:latin typeface="Söhne"/>
            </a:endParaRP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14</a:t>
            </a:fld>
            <a:endParaRPr lang="en-US" noProof="0" dirty="0"/>
          </a:p>
        </p:txBody>
      </p:sp>
    </p:spTree>
    <p:extLst>
      <p:ext uri="{BB962C8B-B14F-4D97-AF65-F5344CB8AC3E}">
        <p14:creationId xmlns:p14="http://schemas.microsoft.com/office/powerpoint/2010/main" val="2593813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At lower speeds the risk of pedestrian death sharply declines further supporting the statement that narrower lanes are safer.  When reconstructing a roadway which is used a main pedestrian route for school-age children the safety of the road was one of our main considerations.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Source: Cities Safer by Design (2015)</a:t>
            </a:r>
          </a:p>
          <a:p>
            <a:pPr marL="0" indent="0">
              <a:buFont typeface="Arial" panose="020B0604020202020204" pitchFamily="34" charset="0"/>
              <a:buNone/>
            </a:pPr>
            <a:endParaRPr lang="en-US" b="0" i="0" dirty="0">
              <a:solidFill>
                <a:srgbClr val="374151"/>
              </a:solidFill>
              <a:effectLst/>
              <a:latin typeface="Söhne"/>
            </a:endParaRP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15</a:t>
            </a:fld>
            <a:endParaRPr lang="en-US" noProof="0" dirty="0"/>
          </a:p>
        </p:txBody>
      </p:sp>
    </p:spTree>
    <p:extLst>
      <p:ext uri="{BB962C8B-B14F-4D97-AF65-F5344CB8AC3E}">
        <p14:creationId xmlns:p14="http://schemas.microsoft.com/office/powerpoint/2010/main" val="84653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Remarks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The replacement of the street is an investment in the future of our community.  Upgraded infrastructure can attract new businesses and residents, revitalizing our town and helping to create new opportunities for economic growth. Additionally, the new underground services will reduce the likelihood of service disruptions, meaning you won't have to worry about water, sewer or storm water problems in the future.  So, while the temporary disruptions may be inconvenient, it is important to keep in mind that the long-term benefits of the upgraded infrastructure will be well worth it in the end. </a:t>
            </a: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16</a:t>
            </a:fld>
            <a:endParaRPr lang="en-US" noProof="0" dirty="0"/>
          </a:p>
        </p:txBody>
      </p:sp>
    </p:spTree>
    <p:extLst>
      <p:ext uri="{BB962C8B-B14F-4D97-AF65-F5344CB8AC3E}">
        <p14:creationId xmlns:p14="http://schemas.microsoft.com/office/powerpoint/2010/main" val="73972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Aging</a:t>
            </a:r>
            <a:r>
              <a:rPr lang="en-US" baseline="0" dirty="0"/>
              <a:t> underground infrastructure will all be replaced providing residents with new water, sanitary services and storm water drainage.</a:t>
            </a:r>
          </a:p>
          <a:p>
            <a:pPr marL="171450" indent="-171450">
              <a:buFont typeface="Arial" panose="020B0604020202020204" pitchFamily="34" charset="0"/>
              <a:buChar char="•"/>
            </a:pPr>
            <a:r>
              <a:rPr lang="en-US" baseline="0" dirty="0"/>
              <a:t>This work will tie into the reconstructed area of Woodward Ave and connect to Causley St. with new roadway and sidewalks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2</a:t>
            </a:fld>
            <a:endParaRPr lang="en-US" noProof="0" dirty="0"/>
          </a:p>
        </p:txBody>
      </p:sp>
    </p:spTree>
    <p:extLst>
      <p:ext uri="{BB962C8B-B14F-4D97-AF65-F5344CB8AC3E}">
        <p14:creationId xmlns:p14="http://schemas.microsoft.com/office/powerpoint/2010/main" val="829026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3</a:t>
            </a:fld>
            <a:endParaRPr lang="en-US" noProof="0" dirty="0"/>
          </a:p>
        </p:txBody>
      </p:sp>
    </p:spTree>
    <p:extLst>
      <p:ext uri="{BB962C8B-B14F-4D97-AF65-F5344CB8AC3E}">
        <p14:creationId xmlns:p14="http://schemas.microsoft.com/office/powerpoint/2010/main" val="102261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More information related to project phasing and schedule will be made public through the Town of Blind River Website and future Public Consultation Meetings</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4</a:t>
            </a:fld>
            <a:endParaRPr lang="en-US" noProof="0" dirty="0"/>
          </a:p>
        </p:txBody>
      </p:sp>
    </p:spTree>
    <p:extLst>
      <p:ext uri="{BB962C8B-B14F-4D97-AF65-F5344CB8AC3E}">
        <p14:creationId xmlns:p14="http://schemas.microsoft.com/office/powerpoint/2010/main" val="2010442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This raw water intake line will tie into a LLPS and lake water intake to be constructed in 2025.</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5</a:t>
            </a:fld>
            <a:endParaRPr lang="en-US" noProof="0" dirty="0"/>
          </a:p>
        </p:txBody>
      </p:sp>
    </p:spTree>
    <p:extLst>
      <p:ext uri="{BB962C8B-B14F-4D97-AF65-F5344CB8AC3E}">
        <p14:creationId xmlns:p14="http://schemas.microsoft.com/office/powerpoint/2010/main" val="392204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Town of Blind River will work with local residents and stakeholders to minimize the impacts of the project as much as possible.  Your feedback at the end of the presentation is encouraged.</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6</a:t>
            </a:fld>
            <a:endParaRPr lang="en-US" noProof="0" dirty="0"/>
          </a:p>
        </p:txBody>
      </p:sp>
    </p:spTree>
    <p:extLst>
      <p:ext uri="{BB962C8B-B14F-4D97-AF65-F5344CB8AC3E}">
        <p14:creationId xmlns:p14="http://schemas.microsoft.com/office/powerpoint/2010/main" val="319215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Residents will only experience a temporary loss of water service during the short period required for connecting and disconnecting to the temporary water main.</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7</a:t>
            </a:fld>
            <a:endParaRPr lang="en-US" noProof="0" dirty="0"/>
          </a:p>
        </p:txBody>
      </p:sp>
    </p:spTree>
    <p:extLst>
      <p:ext uri="{BB962C8B-B14F-4D97-AF65-F5344CB8AC3E}">
        <p14:creationId xmlns:p14="http://schemas.microsoft.com/office/powerpoint/2010/main" val="108761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work will reconcile sewer system issues that we have started increase in frequency this past year.</a:t>
            </a:r>
          </a:p>
          <a:p>
            <a:pPr marL="171450" indent="-171450">
              <a:buFont typeface="Arial" panose="020B0604020202020204" pitchFamily="34" charset="0"/>
              <a:buChar char="•"/>
            </a:pPr>
            <a:r>
              <a:rPr lang="en-US" dirty="0"/>
              <a:t>Residence will be connected to temporary sewer service prior be being switch to the new sewer main and will not experience disruption of service.</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8</a:t>
            </a:fld>
            <a:endParaRPr lang="en-US" noProof="0" dirty="0"/>
          </a:p>
        </p:txBody>
      </p:sp>
    </p:spTree>
    <p:extLst>
      <p:ext uri="{BB962C8B-B14F-4D97-AF65-F5344CB8AC3E}">
        <p14:creationId xmlns:p14="http://schemas.microsoft.com/office/powerpoint/2010/main" val="1242615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These stakeholders include but are not limited to: schools, school bus providers, fire, ambulance and OPP.</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9</a:t>
            </a:fld>
            <a:endParaRPr lang="en-US" noProof="0" dirty="0"/>
          </a:p>
        </p:txBody>
      </p:sp>
    </p:spTree>
    <p:extLst>
      <p:ext uri="{BB962C8B-B14F-4D97-AF65-F5344CB8AC3E}">
        <p14:creationId xmlns:p14="http://schemas.microsoft.com/office/powerpoint/2010/main" val="1846356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pic>
        <p:nvPicPr>
          <p:cNvPr id="1028" name="Picture 4" descr="2014/365/266 Belly on Newly Paved Fossil Creek Road | Flick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09" t="16788" r="5084" b="13074"/>
          <a:stretch/>
        </p:blipFill>
        <p:spPr bwMode="auto">
          <a:xfrm>
            <a:off x="-114301" y="0"/>
            <a:ext cx="12306301" cy="68326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0" y="-1"/>
            <a:ext cx="12192000" cy="6832602"/>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4" name="AutoShape 2" descr="That Black Stuff on the Road? Technically Not Asphalt | HowStuffWorks"/>
          <p:cNvSpPr>
            <a:spLocks noChangeAspect="1" noChangeArrowheads="1"/>
          </p:cNvSpPr>
          <p:nvPr userDrawn="1"/>
        </p:nvSpPr>
        <p:spPr bwMode="auto">
          <a:xfrm>
            <a:off x="155575" y="-769938"/>
            <a:ext cx="2857500"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668199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9830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113890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241181"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5253428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extLst>
      <p:ext uri="{BB962C8B-B14F-4D97-AF65-F5344CB8AC3E}">
        <p14:creationId xmlns:p14="http://schemas.microsoft.com/office/powerpoint/2010/main" val="24019475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23997382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2014/365/266 Belly on Newly Paved Fossil Creek Road | Flickr"/>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l="3178" t="25279" r="10508" b="10292"/>
          <a:stretch/>
        </p:blipFill>
        <p:spPr bwMode="auto">
          <a:xfrm>
            <a:off x="139700" y="152399"/>
            <a:ext cx="11883519" cy="655320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dirty="0"/>
              <a:t>Town of Blind River – 2024</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0722D-0BC0-4487-812D-1E4E0DEC1129}"/>
              </a:ext>
            </a:extLst>
          </p:cNvPr>
          <p:cNvSpPr>
            <a:spLocks noGrp="1"/>
          </p:cNvSpPr>
          <p:nvPr>
            <p:ph type="body" sz="quarter" idx="20"/>
          </p:nvPr>
        </p:nvSpPr>
        <p:spPr>
          <a:xfrm>
            <a:off x="3963035" y="1372019"/>
            <a:ext cx="4367531" cy="324417"/>
          </a:xfrm>
        </p:spPr>
        <p:txBody>
          <a:bodyPr/>
          <a:lstStyle/>
          <a:p>
            <a:r>
              <a:rPr lang="en-US" dirty="0"/>
              <a:t>April</a:t>
            </a:r>
          </a:p>
          <a:p>
            <a:endParaRPr lang="ru-RU" dirty="0"/>
          </a:p>
        </p:txBody>
      </p:sp>
      <p:sp>
        <p:nvSpPr>
          <p:cNvPr id="2" name="Text Placeholder 1">
            <a:extLst>
              <a:ext uri="{FF2B5EF4-FFF2-40B4-BE49-F238E27FC236}">
                <a16:creationId xmlns:a16="http://schemas.microsoft.com/office/drawing/2014/main" id="{7D65CF0B-BB68-4A49-91EE-96E78E8CAD61}"/>
              </a:ext>
            </a:extLst>
          </p:cNvPr>
          <p:cNvSpPr>
            <a:spLocks noGrp="1"/>
          </p:cNvSpPr>
          <p:nvPr>
            <p:ph type="body" sz="quarter" idx="21"/>
          </p:nvPr>
        </p:nvSpPr>
        <p:spPr>
          <a:xfrm>
            <a:off x="3963035" y="1782998"/>
            <a:ext cx="4367531" cy="324417"/>
          </a:xfrm>
        </p:spPr>
        <p:txBody>
          <a:bodyPr/>
          <a:lstStyle/>
          <a:p>
            <a:r>
              <a:rPr lang="en-US" dirty="0"/>
              <a:t>2024</a:t>
            </a:r>
            <a:endParaRPr lang="ru-RU" dirty="0"/>
          </a:p>
        </p:txBody>
      </p:sp>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lstStyle/>
          <a:p>
            <a:r>
              <a:rPr lang="en-US" dirty="0"/>
              <a:t>Huron Avenue Reconstruction</a:t>
            </a:r>
            <a:endParaRPr lang="ru-RU" dirty="0"/>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p:txBody>
          <a:bodyPr/>
          <a:lstStyle/>
          <a:p>
            <a:r>
              <a:rPr lang="en-US" dirty="0"/>
              <a:t>Asphalt, Sidewalk, Water, Sanitary and Storm</a:t>
            </a:r>
            <a:br>
              <a:rPr lang="en-US" dirty="0"/>
            </a:br>
            <a:r>
              <a:rPr lang="en-US" dirty="0"/>
              <a:t>Replacement</a:t>
            </a:r>
            <a:endParaRPr lang="ru-RU" dirty="0"/>
          </a:p>
        </p:txBody>
      </p:sp>
      <p:pic>
        <p:nvPicPr>
          <p:cNvPr id="6" name="!!Picture 5" descr="Blind River Logo"/>
          <p:cNvPicPr>
            <a:picLocks noChangeAspect="1"/>
          </p:cNvPicPr>
          <p:nvPr/>
        </p:nvPicPr>
        <p:blipFill>
          <a:blip r:embed="rId3">
            <a:extLst>
              <a:ext uri="{BEBA8EAE-BF5A-486C-A8C5-ECC9F3942E4B}">
                <a14:imgProps xmlns:a14="http://schemas.microsoft.com/office/drawing/2010/main">
                  <a14:imgLayer r:embed="rId4">
                    <a14:imgEffect>
                      <a14:backgroundRemoval t="24600" b="90300" l="4400" r="97300">
                        <a14:foregroundMark x1="19600" y1="64000" x2="19600" y2="64000"/>
                        <a14:foregroundMark x1="13900" y1="62300" x2="13900" y2="62300"/>
                        <a14:foregroundMark x1="8000" y1="62700" x2="8000" y2="62700"/>
                        <a14:foregroundMark x1="4400" y1="70400" x2="4400" y2="70400"/>
                        <a14:foregroundMark x1="25200" y1="65300" x2="25200" y2="65300"/>
                        <a14:foregroundMark x1="26500" y1="59000" x2="26500" y2="59000"/>
                        <a14:foregroundMark x1="30400" y1="64500" x2="30400" y2="64500"/>
                        <a14:foregroundMark x1="30700" y1="67100" x2="30700" y2="67100"/>
                        <a14:foregroundMark x1="36000" y1="65100" x2="36000" y2="65100"/>
                        <a14:foregroundMark x1="39700" y1="65600" x2="39700" y2="65600"/>
                        <a14:foregroundMark x1="46300" y1="62900" x2="47000" y2="60700"/>
                        <a14:foregroundMark x1="39500" y1="67100" x2="39700" y2="68700"/>
                        <a14:foregroundMark x1="43000" y1="68700" x2="43000" y2="68700"/>
                        <a14:foregroundMark x1="46800" y1="69300" x2="46800" y2="69300"/>
                        <a14:foregroundMark x1="56700" y1="65800" x2="57100" y2="62000"/>
                        <a14:foregroundMark x1="69000" y1="64500" x2="67700" y2="68000"/>
                        <a14:foregroundMark x1="69700" y1="59600" x2="69700" y2="59600"/>
                        <a14:foregroundMark x1="75700" y1="63400" x2="75200" y2="64500"/>
                        <a14:foregroundMark x1="80300" y1="66000" x2="80300" y2="64000"/>
                        <a14:foregroundMark x1="82900" y1="67600" x2="82900" y2="68900"/>
                        <a14:foregroundMark x1="86900" y1="65600" x2="88000" y2="62700"/>
                        <a14:foregroundMark x1="91700" y1="64700" x2="90200" y2="67600"/>
                      </a14:backgroundRemoval>
                    </a14:imgEffect>
                  </a14:imgLayer>
                </a14:imgProps>
              </a:ext>
              <a:ext uri="{28A0092B-C50C-407E-A947-70E740481C1C}">
                <a14:useLocalDpi xmlns:a14="http://schemas.microsoft.com/office/drawing/2010/main" val="0"/>
              </a:ext>
            </a:extLst>
          </a:blip>
          <a:stretch>
            <a:fillRect/>
          </a:stretch>
        </p:blipFill>
        <p:spPr>
          <a:xfrm>
            <a:off x="5066907" y="-218004"/>
            <a:ext cx="2159785" cy="2159785"/>
          </a:xfrm>
          <a:prstGeom prst="rect">
            <a:avLst/>
          </a:prstGeom>
          <a:effectLst>
            <a:glow rad="101600">
              <a:schemeClr val="bg1">
                <a:alpha val="60000"/>
              </a:schemeClr>
            </a:glow>
          </a:effectLst>
        </p:spPr>
      </p:pic>
    </p:spTree>
    <p:extLst>
      <p:ext uri="{BB962C8B-B14F-4D97-AF65-F5344CB8AC3E}">
        <p14:creationId xmlns:p14="http://schemas.microsoft.com/office/powerpoint/2010/main" val="21423163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Refuse Collection</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No change to residents</a:t>
            </a:r>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40871"/>
            <a:ext cx="5288963" cy="3277157"/>
          </a:xfrm>
        </p:spPr>
        <p:txBody>
          <a:bodyPr>
            <a:normAutofit/>
          </a:bodyPr>
          <a:lstStyle/>
          <a:p>
            <a:r>
              <a:rPr lang="en-US" sz="2400" dirty="0"/>
              <a:t>Place your waste and recycling at the curb as per normal</a:t>
            </a:r>
          </a:p>
          <a:p>
            <a:r>
              <a:rPr lang="en-US" sz="2400" dirty="0"/>
              <a:t>Please number your trash and recycling receptacles</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10</a:t>
            </a:fld>
            <a:endParaRPr lang="en-US" dirty="0"/>
          </a:p>
        </p:txBody>
      </p:sp>
      <p:pic>
        <p:nvPicPr>
          <p:cNvPr id="3076" name="Picture 4" descr="Address Decal for Trash Can Garbage Can Decal Address Number - Etsy Canada"/>
          <p:cNvPicPr>
            <a:picLocks noChangeAspect="1" noChangeArrowheads="1"/>
          </p:cNvPicPr>
          <p:nvPr/>
        </p:nvPicPr>
        <p:blipFill rotWithShape="1">
          <a:blip r:embed="rId3">
            <a:extLst>
              <a:ext uri="{28A0092B-C50C-407E-A947-70E740481C1C}">
                <a14:useLocalDpi xmlns:a14="http://schemas.microsoft.com/office/drawing/2010/main" val="0"/>
              </a:ext>
            </a:extLst>
          </a:blip>
          <a:srcRect l="16683" t="384" r="18686" b="-384"/>
          <a:stretch/>
        </p:blipFill>
        <p:spPr bwMode="auto">
          <a:xfrm>
            <a:off x="6370721" y="127000"/>
            <a:ext cx="5706979" cy="661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1496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Canada Post</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No interruption to delivery or mail or packages is expected</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11</a:t>
            </a:fld>
            <a:endParaRPr lang="en-US" dirty="0"/>
          </a:p>
        </p:txBody>
      </p:sp>
      <p:pic>
        <p:nvPicPr>
          <p:cNvPr id="4102" name="Picture 6" descr="Workers pushing to unionize Amazon say they faced retaliation and unfair  tactics | CBC News"/>
          <p:cNvPicPr>
            <a:picLocks noChangeAspect="1" noChangeArrowheads="1"/>
          </p:cNvPicPr>
          <p:nvPr/>
        </p:nvPicPr>
        <p:blipFill rotWithShape="1">
          <a:blip r:embed="rId3">
            <a:extLst>
              <a:ext uri="{28A0092B-C50C-407E-A947-70E740481C1C}">
                <a14:useLocalDpi xmlns:a14="http://schemas.microsoft.com/office/drawing/2010/main" val="0"/>
              </a:ext>
            </a:extLst>
          </a:blip>
          <a:srcRect l="5596" r="30914"/>
          <a:stretch/>
        </p:blipFill>
        <p:spPr bwMode="auto">
          <a:xfrm>
            <a:off x="5764129" y="133350"/>
            <a:ext cx="6310640"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185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Driveway Access</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841248" y="2136036"/>
            <a:ext cx="4701596" cy="1292964"/>
          </a:xfrm>
        </p:spPr>
        <p:txBody>
          <a:bodyPr>
            <a:normAutofit/>
          </a:bodyPr>
          <a:lstStyle/>
          <a:p>
            <a:r>
              <a:rPr lang="en-US" dirty="0"/>
              <a:t>Residents will experience a temporary disruption during curb and sidewalk replacement</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12</a:t>
            </a:fld>
            <a:endParaRPr lang="en-US" dirty="0"/>
          </a:p>
        </p:txBody>
      </p:sp>
      <p:pic>
        <p:nvPicPr>
          <p:cNvPr id="4102" name="Picture 6" descr="men at work on concrete sidewalk"/>
          <p:cNvPicPr>
            <a:picLocks noChangeAspect="1" noChangeArrowheads="1"/>
          </p:cNvPicPr>
          <p:nvPr/>
        </p:nvPicPr>
        <p:blipFill rotWithShape="1">
          <a:blip r:embed="rId3"/>
          <a:srcRect l="51924" t="1956" r="833" b="223"/>
          <a:stretch/>
        </p:blipFill>
        <p:spPr bwMode="auto">
          <a:xfrm>
            <a:off x="5700152" y="134934"/>
            <a:ext cx="6360541" cy="658813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06568A4C-233B-70F6-7118-40046369668F}"/>
              </a:ext>
            </a:extLst>
          </p:cNvPr>
          <p:cNvSpPr>
            <a:spLocks noGrp="1"/>
          </p:cNvSpPr>
          <p:nvPr>
            <p:ph type="body" sz="quarter" idx="15"/>
          </p:nvPr>
        </p:nvSpPr>
        <p:spPr>
          <a:xfrm>
            <a:off x="839724" y="3429000"/>
            <a:ext cx="4701595" cy="1842911"/>
          </a:xfrm>
        </p:spPr>
        <p:txBody>
          <a:bodyPr>
            <a:normAutofit/>
          </a:bodyPr>
          <a:lstStyle/>
          <a:p>
            <a:r>
              <a:rPr lang="en-US" sz="2000" dirty="0"/>
              <a:t>This will be minimized as much as possible</a:t>
            </a:r>
          </a:p>
          <a:p>
            <a:r>
              <a:rPr lang="en-US" sz="2000" dirty="0"/>
              <a:t>This access is restricted to ensure longevity of the replaced structures and keep our town (and your property) looking beautiful</a:t>
            </a:r>
          </a:p>
        </p:txBody>
      </p:sp>
    </p:spTree>
    <p:extLst>
      <p:ext uri="{BB962C8B-B14F-4D97-AF65-F5344CB8AC3E}">
        <p14:creationId xmlns:p14="http://schemas.microsoft.com/office/powerpoint/2010/main" val="17786149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p:txBody>
          <a:bodyPr>
            <a:normAutofit/>
          </a:bodyPr>
          <a:lstStyle/>
          <a:p>
            <a:r>
              <a:rPr lang="en-US" dirty="0"/>
              <a:t>Benefits</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13</a:t>
            </a:fld>
            <a:endParaRPr lang="en-US" dirty="0"/>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quarter" idx="13"/>
          </p:nvPr>
        </p:nvSpPr>
        <p:spPr>
          <a:xfrm>
            <a:off x="841248" y="2136035"/>
            <a:ext cx="5285914" cy="4347573"/>
          </a:xfrm>
        </p:spPr>
        <p:txBody>
          <a:bodyPr>
            <a:normAutofit/>
          </a:bodyPr>
          <a:lstStyle/>
          <a:p>
            <a:pPr marL="342900" indent="-342900">
              <a:buFont typeface="Arial" panose="020B0604020202020204" pitchFamily="34" charset="0"/>
              <a:buChar char="•"/>
            </a:pPr>
            <a:r>
              <a:rPr lang="en-US" dirty="0">
                <a:solidFill>
                  <a:schemeClr val="bg1"/>
                </a:solidFill>
              </a:rPr>
              <a:t>New Asphalt Road</a:t>
            </a:r>
          </a:p>
          <a:p>
            <a:pPr marL="800100" lvl="1" indent="-342900">
              <a:buFont typeface="Arial" panose="020B0604020202020204" pitchFamily="34" charset="0"/>
              <a:buChar char="•"/>
            </a:pPr>
            <a:r>
              <a:rPr lang="en-US" dirty="0">
                <a:solidFill>
                  <a:schemeClr val="bg1"/>
                </a:solidFill>
              </a:rPr>
              <a:t>Narrowed roadway</a:t>
            </a:r>
          </a:p>
          <a:p>
            <a:pPr marL="1257300" lvl="2" indent="-342900"/>
            <a:r>
              <a:rPr lang="en-US" dirty="0">
                <a:solidFill>
                  <a:schemeClr val="bg1"/>
                </a:solidFill>
              </a:rPr>
              <a:t>Reduced maintenance costs</a:t>
            </a:r>
          </a:p>
          <a:p>
            <a:pPr marL="1257300" lvl="2" indent="-342900"/>
            <a:r>
              <a:rPr lang="en-US" dirty="0">
                <a:solidFill>
                  <a:schemeClr val="bg1"/>
                </a:solidFill>
              </a:rPr>
              <a:t>Safer pedestrian and cyclist travel</a:t>
            </a:r>
          </a:p>
          <a:p>
            <a:pPr marL="342900" indent="-342900">
              <a:buFont typeface="Arial" panose="020B0604020202020204" pitchFamily="34" charset="0"/>
              <a:buChar char="•"/>
            </a:pPr>
            <a:r>
              <a:rPr lang="en-US" dirty="0">
                <a:solidFill>
                  <a:schemeClr val="bg1"/>
                </a:solidFill>
              </a:rPr>
              <a:t>New Sidewalks</a:t>
            </a:r>
          </a:p>
          <a:p>
            <a:pPr marL="1028700" lvl="1" indent="-342900"/>
            <a:r>
              <a:rPr lang="en-US" dirty="0">
                <a:solidFill>
                  <a:schemeClr val="bg1"/>
                </a:solidFill>
              </a:rPr>
              <a:t>Improved accessibility</a:t>
            </a:r>
          </a:p>
          <a:p>
            <a:pPr marL="1028700" lvl="1" indent="-342900"/>
            <a:r>
              <a:rPr lang="en-US" dirty="0">
                <a:solidFill>
                  <a:schemeClr val="bg1"/>
                </a:solidFill>
              </a:rPr>
              <a:t>Improved safety</a:t>
            </a:r>
          </a:p>
          <a:p>
            <a:pPr marL="342900" indent="-342900">
              <a:buFont typeface="Arial" panose="020B0604020202020204" pitchFamily="34" charset="0"/>
              <a:buChar char="•"/>
            </a:pPr>
            <a:r>
              <a:rPr lang="en-US" dirty="0">
                <a:solidFill>
                  <a:schemeClr val="bg1"/>
                </a:solidFill>
              </a:rPr>
              <a:t>New Underground Services</a:t>
            </a:r>
          </a:p>
          <a:p>
            <a:pPr marL="1028700" lvl="1" indent="-342900"/>
            <a:r>
              <a:rPr lang="en-US" dirty="0">
                <a:solidFill>
                  <a:schemeClr val="bg1"/>
                </a:solidFill>
              </a:rPr>
              <a:t>Reduced risk of service interruption or failure</a:t>
            </a:r>
          </a:p>
          <a:p>
            <a:pPr marL="342900" indent="-342900">
              <a:buFont typeface="Arial" panose="020B0604020202020204" pitchFamily="34" charset="0"/>
              <a:buChar char="•"/>
            </a:pPr>
            <a:r>
              <a:rPr lang="en-US" dirty="0">
                <a:solidFill>
                  <a:schemeClr val="bg1"/>
                </a:solidFill>
              </a:rPr>
              <a:t>Raw Water Intake Installation</a:t>
            </a:r>
          </a:p>
          <a:p>
            <a:pPr marL="1028700" lvl="1" indent="-342900"/>
            <a:r>
              <a:rPr lang="en-US" dirty="0">
                <a:solidFill>
                  <a:schemeClr val="bg1"/>
                </a:solidFill>
              </a:rPr>
              <a:t>Reduce total cost of Pure Huron Project</a:t>
            </a:r>
          </a:p>
          <a:p>
            <a:pPr marL="342900" indent="-342900">
              <a:buFont typeface="Arial" panose="020B0604020202020204" pitchFamily="34" charset="0"/>
              <a:buChar char="•"/>
            </a:pPr>
            <a:endParaRPr lang="en-US" dirty="0"/>
          </a:p>
        </p:txBody>
      </p:sp>
      <p:pic>
        <p:nvPicPr>
          <p:cNvPr id="1026" name="Picture 2" descr="New Trunk Water Main (Phase 1) - LSD George's Brook-Milton - Meridian  Engineering">
            <a:extLst>
              <a:ext uri="{FF2B5EF4-FFF2-40B4-BE49-F238E27FC236}">
                <a16:creationId xmlns:a16="http://schemas.microsoft.com/office/drawing/2014/main" id="{600F37EB-0369-1FF3-6734-3B3A186A34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0" r="16551"/>
          <a:stretch/>
        </p:blipFill>
        <p:spPr bwMode="auto">
          <a:xfrm>
            <a:off x="6370721" y="123494"/>
            <a:ext cx="5718497" cy="660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779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14</a:t>
            </a:fld>
            <a:endParaRPr lang="en-US" dirty="0"/>
          </a:p>
        </p:txBody>
      </p:sp>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p:txBody>
          <a:bodyPr>
            <a:normAutofit/>
          </a:bodyPr>
          <a:lstStyle/>
          <a:p>
            <a:r>
              <a:rPr lang="en-US" dirty="0"/>
              <a:t>Benefits</a:t>
            </a:r>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half" idx="2"/>
          </p:nvPr>
        </p:nvSpPr>
        <p:spPr/>
        <p:txBody>
          <a:bodyPr/>
          <a:lstStyle/>
          <a:p>
            <a:r>
              <a:rPr lang="en-US" sz="2300" dirty="0"/>
              <a:t>Narrower Traffic Lanes = Reduced Speeding</a:t>
            </a:r>
          </a:p>
        </p:txBody>
      </p:sp>
      <p:pic>
        <p:nvPicPr>
          <p:cNvPr id="2050" name="Picture 2" descr="chart">
            <a:extLst>
              <a:ext uri="{FF2B5EF4-FFF2-40B4-BE49-F238E27FC236}">
                <a16:creationId xmlns:a16="http://schemas.microsoft.com/office/drawing/2014/main" id="{C4E79F38-3FF2-7D76-FFBE-6F9A30A72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447" y="922107"/>
            <a:ext cx="6994035" cy="46493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671B3E-C681-E483-D920-90F33A7237DD}"/>
              </a:ext>
            </a:extLst>
          </p:cNvPr>
          <p:cNvSpPr txBox="1"/>
          <p:nvPr/>
        </p:nvSpPr>
        <p:spPr>
          <a:xfrm>
            <a:off x="916210" y="3830955"/>
            <a:ext cx="2839077" cy="1508105"/>
          </a:xfrm>
          <a:prstGeom prst="rect">
            <a:avLst/>
          </a:prstGeom>
          <a:noFill/>
        </p:spPr>
        <p:txBody>
          <a:bodyPr wrap="square" rtlCol="0">
            <a:spAutoFit/>
          </a:bodyPr>
          <a:lstStyle/>
          <a:p>
            <a:pPr algn="ctr"/>
            <a:r>
              <a:rPr lang="en-US" sz="2300" dirty="0">
                <a:solidFill>
                  <a:schemeClr val="bg2"/>
                </a:solidFill>
              </a:rPr>
              <a:t>“Narrower Lanes will decrease traffic flow and increase congestions”</a:t>
            </a:r>
          </a:p>
        </p:txBody>
      </p:sp>
    </p:spTree>
    <p:extLst>
      <p:ext uri="{BB962C8B-B14F-4D97-AF65-F5344CB8AC3E}">
        <p14:creationId xmlns:p14="http://schemas.microsoft.com/office/powerpoint/2010/main" val="87932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Benefits">
            <a:extLst>
              <a:ext uri="{FF2B5EF4-FFF2-40B4-BE49-F238E27FC236}">
                <a16:creationId xmlns:a16="http://schemas.microsoft.com/office/drawing/2014/main" id="{0F674264-BCEC-4B65-BCCB-84112D3EC354}"/>
              </a:ext>
            </a:extLst>
          </p:cNvPr>
          <p:cNvSpPr>
            <a:spLocks noGrp="1"/>
          </p:cNvSpPr>
          <p:nvPr>
            <p:ph type="title"/>
          </p:nvPr>
        </p:nvSpPr>
        <p:spPr>
          <a:xfrm>
            <a:off x="844550" y="4064147"/>
            <a:ext cx="10515600" cy="782638"/>
          </a:xfrm>
        </p:spPr>
        <p:txBody>
          <a:bodyPr>
            <a:normAutofit/>
          </a:bodyPr>
          <a:lstStyle/>
          <a:p>
            <a:r>
              <a:rPr lang="en-US" dirty="0"/>
              <a:t>Benefits</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15</a:t>
            </a:fld>
            <a:endParaRPr lang="en-US" dirty="0"/>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idx="1"/>
          </p:nvPr>
        </p:nvSpPr>
        <p:spPr/>
        <p:txBody>
          <a:bodyPr/>
          <a:lstStyle/>
          <a:p>
            <a:r>
              <a:rPr lang="en-US" dirty="0"/>
              <a:t>Reduced Speeds = Safer Roadways</a:t>
            </a:r>
          </a:p>
        </p:txBody>
      </p:sp>
      <p:pic>
        <p:nvPicPr>
          <p:cNvPr id="14" name="Picture 13" descr="pedestrian death risk decline graphic">
            <a:extLst>
              <a:ext uri="{FF2B5EF4-FFF2-40B4-BE49-F238E27FC236}">
                <a16:creationId xmlns:a16="http://schemas.microsoft.com/office/drawing/2014/main" id="{0B78F874-3DD0-E5AA-94D4-0C0F0E7BB32B}"/>
              </a:ext>
            </a:extLst>
          </p:cNvPr>
          <p:cNvPicPr>
            <a:picLocks noChangeAspect="1"/>
          </p:cNvPicPr>
          <p:nvPr/>
        </p:nvPicPr>
        <p:blipFill>
          <a:blip r:embed="rId3"/>
          <a:stretch>
            <a:fillRect/>
          </a:stretch>
        </p:blipFill>
        <p:spPr>
          <a:xfrm>
            <a:off x="127590" y="70633"/>
            <a:ext cx="11972261" cy="3358368"/>
          </a:xfrm>
          <a:prstGeom prst="rect">
            <a:avLst/>
          </a:prstGeom>
        </p:spPr>
      </p:pic>
    </p:spTree>
    <p:extLst>
      <p:ext uri="{BB962C8B-B14F-4D97-AF65-F5344CB8AC3E}">
        <p14:creationId xmlns:p14="http://schemas.microsoft.com/office/powerpoint/2010/main" val="2419417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B381BA-F1D7-483F-B759-9C3451355503}"/>
              </a:ext>
            </a:extLst>
          </p:cNvPr>
          <p:cNvSpPr>
            <a:spLocks noGrp="1"/>
          </p:cNvSpPr>
          <p:nvPr>
            <p:ph type="title"/>
          </p:nvPr>
        </p:nvSpPr>
        <p:spPr/>
        <p:txBody>
          <a:bodyPr/>
          <a:lstStyle/>
          <a:p>
            <a:r>
              <a:rPr lang="en-US" dirty="0"/>
              <a:t>THANK YOU!</a:t>
            </a:r>
          </a:p>
        </p:txBody>
      </p:sp>
      <p:sp>
        <p:nvSpPr>
          <p:cNvPr id="4" name="Text Placeholder 3">
            <a:extLst>
              <a:ext uri="{FF2B5EF4-FFF2-40B4-BE49-F238E27FC236}">
                <a16:creationId xmlns:a16="http://schemas.microsoft.com/office/drawing/2014/main" id="{A412BBAB-4628-42F5-BF78-BE0E59475133}"/>
              </a:ext>
            </a:extLst>
          </p:cNvPr>
          <p:cNvSpPr>
            <a:spLocks noGrp="1"/>
          </p:cNvSpPr>
          <p:nvPr>
            <p:ph type="body" sz="quarter" idx="13"/>
          </p:nvPr>
        </p:nvSpPr>
        <p:spPr/>
        <p:txBody>
          <a:bodyPr/>
          <a:lstStyle/>
          <a:p>
            <a:r>
              <a:rPr lang="en-US" dirty="0"/>
              <a:t>For your time</a:t>
            </a:r>
          </a:p>
        </p:txBody>
      </p:sp>
      <p:sp>
        <p:nvSpPr>
          <p:cNvPr id="2" name="Text Placeholder 1">
            <a:extLst>
              <a:ext uri="{FF2B5EF4-FFF2-40B4-BE49-F238E27FC236}">
                <a16:creationId xmlns:a16="http://schemas.microsoft.com/office/drawing/2014/main" id="{CBA4F671-D586-49FB-B0C1-E7E9ADFE08D4}"/>
              </a:ext>
            </a:extLst>
          </p:cNvPr>
          <p:cNvSpPr>
            <a:spLocks noGrp="1"/>
          </p:cNvSpPr>
          <p:nvPr>
            <p:ph type="body" sz="quarter" idx="21"/>
          </p:nvPr>
        </p:nvSpPr>
        <p:spPr>
          <a:xfrm>
            <a:off x="2642235" y="3873500"/>
            <a:ext cx="6933565" cy="1535187"/>
          </a:xfrm>
        </p:spPr>
        <p:txBody>
          <a:bodyPr/>
          <a:lstStyle/>
          <a:p>
            <a:r>
              <a:rPr lang="en-US" sz="9600" dirty="0"/>
              <a:t>Questions?</a:t>
            </a:r>
          </a:p>
        </p:txBody>
      </p:sp>
    </p:spTree>
    <p:extLst>
      <p:ext uri="{BB962C8B-B14F-4D97-AF65-F5344CB8AC3E}">
        <p14:creationId xmlns:p14="http://schemas.microsoft.com/office/powerpoint/2010/main" val="3309279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uron avenue map">
            <a:extLst>
              <a:ext uri="{FF2B5EF4-FFF2-40B4-BE49-F238E27FC236}">
                <a16:creationId xmlns:a16="http://schemas.microsoft.com/office/drawing/2014/main" id="{84FE0D9B-2E2B-7764-A9A8-ECE42D12A951}"/>
              </a:ext>
            </a:extLst>
          </p:cNvPr>
          <p:cNvPicPr>
            <a:picLocks noChangeAspect="1"/>
          </p:cNvPicPr>
          <p:nvPr/>
        </p:nvPicPr>
        <p:blipFill>
          <a:blip r:embed="rId3"/>
          <a:stretch>
            <a:fillRect/>
          </a:stretch>
        </p:blipFill>
        <p:spPr>
          <a:xfrm>
            <a:off x="142504" y="142504"/>
            <a:ext cx="11922825" cy="6592666"/>
          </a:xfrm>
          <a:prstGeom prst="rect">
            <a:avLst/>
          </a:prstGeom>
        </p:spPr>
      </p:pic>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46116" y="5202656"/>
            <a:ext cx="10515600" cy="782638"/>
          </a:xfrm>
          <a:effectLst>
            <a:outerShdw blurRad="50800" dist="38100" dir="5400000" algn="t" rotWithShape="0">
              <a:prstClr val="black">
                <a:alpha val="40000"/>
              </a:prstClr>
            </a:outerShdw>
          </a:effectLst>
        </p:spPr>
        <p:txBody>
          <a:bodyPr/>
          <a:lstStyle/>
          <a:p>
            <a:r>
              <a:rPr lang="en-US" dirty="0"/>
              <a:t>Scope of Project</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a:xfrm>
            <a:off x="5821279" y="6133051"/>
            <a:ext cx="549442" cy="365125"/>
          </a:xfrm>
        </p:spPr>
        <p:txBody>
          <a:bodyPr/>
          <a:lstStyle/>
          <a:p>
            <a:fld id="{D495E168-DA5E-4888-8D8A-92B118324C14}" type="slidenum">
              <a:rPr lang="en-US" smtClean="0"/>
              <a:pPr/>
              <a:t>2</a:t>
            </a:fld>
            <a:endParaRPr lang="en-US" dirty="0"/>
          </a:p>
        </p:txBody>
      </p:sp>
    </p:spTree>
    <p:extLst>
      <p:ext uri="{BB962C8B-B14F-4D97-AF65-F5344CB8AC3E}">
        <p14:creationId xmlns:p14="http://schemas.microsoft.com/office/powerpoint/2010/main" val="43438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1248" y="1006328"/>
            <a:ext cx="4995697" cy="782638"/>
          </a:xfrm>
        </p:spPr>
        <p:txBody>
          <a:bodyPr>
            <a:normAutofit fontScale="90000"/>
          </a:bodyPr>
          <a:lstStyle/>
          <a:p>
            <a:r>
              <a:rPr lang="en-US" dirty="0"/>
              <a:t>Project Components</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841248" y="2136036"/>
            <a:ext cx="4910966" cy="3127080"/>
          </a:xfrm>
        </p:spPr>
        <p:txBody>
          <a:bodyPr>
            <a:normAutofit lnSpcReduction="10000"/>
          </a:bodyPr>
          <a:lstStyle/>
          <a:p>
            <a:pPr marL="342900" indent="-342900">
              <a:buFont typeface="Arial" panose="020B0604020202020204" pitchFamily="34" charset="0"/>
              <a:buChar char="•"/>
            </a:pPr>
            <a:r>
              <a:rPr lang="en-US" dirty="0"/>
              <a:t>Asphalt Reconstruction</a:t>
            </a:r>
          </a:p>
          <a:p>
            <a:pPr marL="342900" indent="-342900">
              <a:buFont typeface="Arial" panose="020B0604020202020204" pitchFamily="34" charset="0"/>
              <a:buChar char="•"/>
            </a:pPr>
            <a:r>
              <a:rPr lang="en-US" dirty="0"/>
              <a:t>Sidewalk Reconstruction</a:t>
            </a:r>
          </a:p>
          <a:p>
            <a:pPr marL="342900" indent="-342900">
              <a:buFont typeface="Arial" panose="020B0604020202020204" pitchFamily="34" charset="0"/>
              <a:buChar char="•"/>
            </a:pPr>
            <a:r>
              <a:rPr lang="en-US" dirty="0"/>
              <a:t>Water Main Replacement</a:t>
            </a:r>
          </a:p>
          <a:p>
            <a:pPr marL="342900" indent="-342900">
              <a:buFont typeface="Arial" panose="020B0604020202020204" pitchFamily="34" charset="0"/>
              <a:buChar char="•"/>
            </a:pPr>
            <a:r>
              <a:rPr lang="en-US" dirty="0"/>
              <a:t>Sanitary Sewer Replacement</a:t>
            </a:r>
          </a:p>
          <a:p>
            <a:pPr marL="342900" indent="-342900">
              <a:buFont typeface="Arial" panose="020B0604020202020204" pitchFamily="34" charset="0"/>
              <a:buChar char="•"/>
            </a:pPr>
            <a:r>
              <a:rPr lang="en-US" dirty="0"/>
              <a:t>Storm Sewer Replacement</a:t>
            </a:r>
          </a:p>
          <a:p>
            <a:pPr marL="342900" indent="-342900">
              <a:buFont typeface="Arial" panose="020B0604020202020204" pitchFamily="34" charset="0"/>
              <a:buChar char="•"/>
            </a:pPr>
            <a:r>
              <a:rPr lang="en-US" dirty="0"/>
              <a:t>Installation of new raw water main as part of the ‘Pure Huron’ new water source project</a:t>
            </a:r>
          </a:p>
          <a:p>
            <a:pPr marL="342900" indent="-342900">
              <a:buFont typeface="Arial" panose="020B0604020202020204" pitchFamily="34" charset="0"/>
              <a:buChar char="•"/>
            </a:pPr>
            <a:endParaRPr lang="en-US" dirty="0"/>
          </a:p>
        </p:txBody>
      </p:sp>
      <p:sp>
        <p:nvSpPr>
          <p:cNvPr id="14" name="Slide Number Placeholder 2">
            <a:extLst>
              <a:ext uri="{FF2B5EF4-FFF2-40B4-BE49-F238E27FC236}">
                <a16:creationId xmlns:a16="http://schemas.microsoft.com/office/drawing/2014/main" id="{4D492004-FF5A-486F-BD35-52AACB74C659}"/>
              </a:ext>
            </a:extLst>
          </p:cNvPr>
          <p:cNvSpPr txBox="1">
            <a:spLocks/>
          </p:cNvSpPr>
          <p:nvPr/>
        </p:nvSpPr>
        <p:spPr>
          <a:xfrm>
            <a:off x="5836945" y="6118483"/>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3</a:t>
            </a:fld>
            <a:endParaRPr lang="en-US" dirty="0"/>
          </a:p>
        </p:txBody>
      </p:sp>
    </p:spTree>
    <p:extLst>
      <p:ext uri="{BB962C8B-B14F-4D97-AF65-F5344CB8AC3E}">
        <p14:creationId xmlns:p14="http://schemas.microsoft.com/office/powerpoint/2010/main" val="37335236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31850" y="4965332"/>
            <a:ext cx="10515600" cy="782638"/>
          </a:xfrm>
        </p:spPr>
        <p:txBody>
          <a:bodyPr/>
          <a:lstStyle/>
          <a:p>
            <a:r>
              <a:rPr lang="en-US" dirty="0"/>
              <a:t>Timeline of Project</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4</a:t>
            </a:fld>
            <a:endParaRPr lang="en-US" dirty="0"/>
          </a:p>
        </p:txBody>
      </p:sp>
      <p:graphicFrame>
        <p:nvGraphicFramePr>
          <p:cNvPr id="7" name="Diagram 6" descr="Project description"/>
          <p:cNvGraphicFramePr/>
          <p:nvPr>
            <p:extLst>
              <p:ext uri="{D42A27DB-BD31-4B8C-83A1-F6EECF244321}">
                <p14:modId xmlns:p14="http://schemas.microsoft.com/office/powerpoint/2010/main" val="105240451"/>
              </p:ext>
            </p:extLst>
          </p:nvPr>
        </p:nvGraphicFramePr>
        <p:xfrm>
          <a:off x="1079500" y="1083191"/>
          <a:ext cx="10020300" cy="3511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8227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Pure Huron Project</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Connecting to Future Work</a:t>
            </a:r>
          </a:p>
          <a:p>
            <a:endParaRPr lang="en-US"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29334"/>
            <a:ext cx="5288963" cy="3278061"/>
          </a:xfrm>
        </p:spPr>
        <p:txBody>
          <a:bodyPr>
            <a:normAutofit/>
          </a:bodyPr>
          <a:lstStyle/>
          <a:p>
            <a:r>
              <a:rPr lang="en-US" sz="2400" dirty="0"/>
              <a:t>The raw water intake for the new water source from Lake Huron will be installed while the road is excavated for the Reconstruction.</a:t>
            </a:r>
          </a:p>
          <a:p>
            <a:r>
              <a:rPr lang="en-US" sz="2400" dirty="0"/>
              <a:t>Additional work is required for completion of the Pure Huron project but it is fiscally efficient to complete this stage during the reconstruction of Huron Avenue</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5</a:t>
            </a:fld>
            <a:endParaRPr lang="en-US" dirty="0"/>
          </a:p>
        </p:txBody>
      </p:sp>
      <p:pic>
        <p:nvPicPr>
          <p:cNvPr id="12" name="Picture 11" descr="contractor drawing of sidewalk placement">
            <a:extLst>
              <a:ext uri="{FF2B5EF4-FFF2-40B4-BE49-F238E27FC236}">
                <a16:creationId xmlns:a16="http://schemas.microsoft.com/office/drawing/2014/main" id="{0CF2DB23-497B-40A3-8014-2EC9FD7F1763}"/>
              </a:ext>
            </a:extLst>
          </p:cNvPr>
          <p:cNvPicPr>
            <a:picLocks noChangeAspect="1"/>
          </p:cNvPicPr>
          <p:nvPr/>
        </p:nvPicPr>
        <p:blipFill rotWithShape="1">
          <a:blip r:embed="rId3"/>
          <a:srcRect l="27751" r="3542" b="12552"/>
          <a:stretch/>
        </p:blipFill>
        <p:spPr>
          <a:xfrm rot="16200000">
            <a:off x="5917927" y="601647"/>
            <a:ext cx="6581555" cy="5675967"/>
          </a:xfrm>
          <a:prstGeom prst="rect">
            <a:avLst/>
          </a:prstGeom>
        </p:spPr>
      </p:pic>
    </p:spTree>
    <p:extLst>
      <p:ext uri="{BB962C8B-B14F-4D97-AF65-F5344CB8AC3E}">
        <p14:creationId xmlns:p14="http://schemas.microsoft.com/office/powerpoint/2010/main" val="21777713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Impacts as a Result of the Project</a:t>
            </a:r>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a:xfrm>
            <a:off x="1765300" y="1883192"/>
            <a:ext cx="8661400" cy="629105"/>
          </a:xfrm>
        </p:spPr>
        <p:txBody>
          <a:bodyPr/>
          <a:lstStyle/>
          <a:p>
            <a:r>
              <a:rPr lang="en-US" dirty="0"/>
              <a:t>The Town of Blind River will work with local stakeholders to minimize the impacts of the project</a:t>
            </a: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a:xfrm>
            <a:off x="1765300" y="2935754"/>
            <a:ext cx="8902700" cy="2819899"/>
          </a:xfrm>
        </p:spPr>
        <p:txBody>
          <a:bodyPr>
            <a:normAutofit fontScale="85000" lnSpcReduction="20000"/>
          </a:bodyPr>
          <a:lstStyle/>
          <a:p>
            <a:pPr marL="0" indent="0">
              <a:buNone/>
            </a:pPr>
            <a:r>
              <a:rPr lang="en-US" sz="2800" dirty="0"/>
              <a:t>The following have been considered</a:t>
            </a:r>
          </a:p>
          <a:p>
            <a:r>
              <a:rPr lang="en-US" sz="2800" dirty="0"/>
              <a:t>Water Service</a:t>
            </a:r>
          </a:p>
          <a:p>
            <a:r>
              <a:rPr lang="en-US" sz="2800" dirty="0"/>
              <a:t>Sewer Service</a:t>
            </a:r>
          </a:p>
          <a:p>
            <a:r>
              <a:rPr lang="en-US" sz="2800" dirty="0"/>
              <a:t>Road closures</a:t>
            </a:r>
          </a:p>
          <a:p>
            <a:r>
              <a:rPr lang="en-US" sz="2800" dirty="0"/>
              <a:t>School Bus Pickup</a:t>
            </a:r>
          </a:p>
          <a:p>
            <a:r>
              <a:rPr lang="en-US" sz="2800" dirty="0"/>
              <a:t>Refuse Collection</a:t>
            </a:r>
          </a:p>
          <a:p>
            <a:r>
              <a:rPr lang="en-US" sz="2800" dirty="0"/>
              <a:t>Canada Post</a:t>
            </a:r>
          </a:p>
          <a:p>
            <a:r>
              <a:rPr lang="en-US" sz="2800" dirty="0"/>
              <a:t>Parking Solutions and Driveway Access</a:t>
            </a:r>
          </a:p>
          <a:p>
            <a:endParaRPr lang="en-US" sz="2800"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6</a:t>
            </a:fld>
            <a:endParaRPr lang="en-US" dirty="0"/>
          </a:p>
        </p:txBody>
      </p:sp>
    </p:spTree>
    <p:extLst>
      <p:ext uri="{BB962C8B-B14F-4D97-AF65-F5344CB8AC3E}">
        <p14:creationId xmlns:p14="http://schemas.microsoft.com/office/powerpoint/2010/main" val="187680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Water Service</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No change to residents</a:t>
            </a:r>
          </a:p>
          <a:p>
            <a:endParaRPr lang="en-US"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29335"/>
            <a:ext cx="5288963" cy="2831493"/>
          </a:xfrm>
        </p:spPr>
        <p:txBody>
          <a:bodyPr>
            <a:normAutofit/>
          </a:bodyPr>
          <a:lstStyle/>
          <a:p>
            <a:r>
              <a:rPr lang="en-US" sz="2400" dirty="0"/>
              <a:t>Residents will continue to have potable water service to their homes throughout the project</a:t>
            </a:r>
          </a:p>
          <a:p>
            <a:r>
              <a:rPr lang="en-US" sz="2400" dirty="0"/>
              <a:t>Temporary disruption to service will occur when switching to and from the temporary supply</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7</a:t>
            </a:fld>
            <a:endParaRPr lang="en-US" dirty="0"/>
          </a:p>
        </p:txBody>
      </p:sp>
      <p:pic>
        <p:nvPicPr>
          <p:cNvPr id="3076" name="!!Picture 4" descr="Glass of water"/>
          <p:cNvPicPr>
            <a:picLocks noChangeAspect="1" noChangeArrowheads="1"/>
          </p:cNvPicPr>
          <p:nvPr/>
        </p:nvPicPr>
        <p:blipFill rotWithShape="1">
          <a:blip r:embed="rId3"/>
          <a:srcRect l="34042" t="2182" r="8418" b="-2182"/>
          <a:stretch/>
        </p:blipFill>
        <p:spPr bwMode="auto">
          <a:xfrm>
            <a:off x="6370721" y="127000"/>
            <a:ext cx="5706979" cy="673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9127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Sewer Service</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No change to residents</a:t>
            </a:r>
          </a:p>
          <a:p>
            <a:endParaRPr lang="en-US"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29335"/>
            <a:ext cx="5288963" cy="2544414"/>
          </a:xfrm>
        </p:spPr>
        <p:txBody>
          <a:bodyPr>
            <a:normAutofit/>
          </a:bodyPr>
          <a:lstStyle/>
          <a:p>
            <a:r>
              <a:rPr lang="en-US" sz="2400" dirty="0"/>
              <a:t>Residents will continue to have sewer service to their homes throughout the project</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8</a:t>
            </a:fld>
            <a:endParaRPr lang="en-US" dirty="0"/>
          </a:p>
        </p:txBody>
      </p:sp>
      <p:pic>
        <p:nvPicPr>
          <p:cNvPr id="3076" name="!!Picture 4" descr="pota potty"/>
          <p:cNvPicPr>
            <a:picLocks noChangeAspect="1" noChangeArrowheads="1"/>
          </p:cNvPicPr>
          <p:nvPr/>
        </p:nvPicPr>
        <p:blipFill>
          <a:blip r:embed="rId3"/>
          <a:srcRect l="7607" r="7607"/>
          <a:stretch/>
        </p:blipFill>
        <p:spPr bwMode="auto">
          <a:xfrm>
            <a:off x="6370721" y="127000"/>
            <a:ext cx="5706979" cy="658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7563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Road Closures</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Phased Closures</a:t>
            </a:r>
          </a:p>
          <a:p>
            <a:endParaRPr lang="en-US"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29334"/>
            <a:ext cx="5288963" cy="3389150"/>
          </a:xfrm>
        </p:spPr>
        <p:txBody>
          <a:bodyPr>
            <a:normAutofit/>
          </a:bodyPr>
          <a:lstStyle/>
          <a:p>
            <a:r>
              <a:rPr lang="en-US" sz="2400" dirty="0"/>
              <a:t>The project will be completed in smaller phases likely in segments from intersection to intersection</a:t>
            </a:r>
          </a:p>
          <a:p>
            <a:r>
              <a:rPr lang="en-US" sz="2400" dirty="0"/>
              <a:t>All stakeholders will be consulted to ensure impacts of these closures are minimized </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9</a:t>
            </a:fld>
            <a:endParaRPr lang="en-US" dirty="0"/>
          </a:p>
        </p:txBody>
      </p:sp>
      <p:pic>
        <p:nvPicPr>
          <p:cNvPr id="8" name="Picture 7" descr="Huron Avenue Map">
            <a:extLst>
              <a:ext uri="{FF2B5EF4-FFF2-40B4-BE49-F238E27FC236}">
                <a16:creationId xmlns:a16="http://schemas.microsoft.com/office/drawing/2014/main" id="{27FFF3DE-0E7B-ADC3-8286-F073516FAC4F}"/>
              </a:ext>
            </a:extLst>
          </p:cNvPr>
          <p:cNvPicPr>
            <a:picLocks noChangeAspect="1"/>
          </p:cNvPicPr>
          <p:nvPr/>
        </p:nvPicPr>
        <p:blipFill rotWithShape="1">
          <a:blip r:embed="rId3"/>
          <a:srcRect t="2796" b="7238"/>
          <a:stretch/>
        </p:blipFill>
        <p:spPr>
          <a:xfrm>
            <a:off x="6370721" y="127592"/>
            <a:ext cx="5686600" cy="6592186"/>
          </a:xfrm>
          <a:prstGeom prst="rect">
            <a:avLst/>
          </a:prstGeom>
        </p:spPr>
      </p:pic>
    </p:spTree>
    <p:extLst>
      <p:ext uri="{BB962C8B-B14F-4D97-AF65-F5344CB8AC3E}">
        <p14:creationId xmlns:p14="http://schemas.microsoft.com/office/powerpoint/2010/main" val="18680957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2.xml><?xml version="1.0" encoding="utf-8"?>
<ds:datastoreItem xmlns:ds="http://schemas.openxmlformats.org/officeDocument/2006/customXml" ds:itemID="{826A71AF-4CF2-4B95-BFB6-5C27500258C6}">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71af3243-3dd4-4a8d-8c0d-dd76da1f02a5"/>
    <ds:schemaRef ds:uri="http://schemas.microsoft.com/office/infopath/2007/PartnerControls"/>
    <ds:schemaRef ds:uri="16c05727-aa75-4e4a-9b5f-8a80a1165891"/>
    <ds:schemaRef ds:uri="http://www.w3.org/XML/1998/namespace"/>
    <ds:schemaRef ds:uri="http://purl.org/dc/dcmitype/"/>
  </ds:schemaRefs>
</ds:datastoreItem>
</file>

<file path=customXml/itemProps3.xml><?xml version="1.0" encoding="utf-8"?>
<ds:datastoreItem xmlns:ds="http://schemas.openxmlformats.org/officeDocument/2006/customXml" ds:itemID="{A935B1F0-3442-4957-9701-25816EFDB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0</TotalTime>
  <Words>1159</Words>
  <Application>Microsoft Office PowerPoint</Application>
  <PresentationFormat>Widescreen</PresentationFormat>
  <Paragraphs>132</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Franklin Gothic Book</vt:lpstr>
      <vt:lpstr>Gill Sans MT</vt:lpstr>
      <vt:lpstr>jaf-facitweb</vt:lpstr>
      <vt:lpstr>Söhne</vt:lpstr>
      <vt:lpstr>Office Theme</vt:lpstr>
      <vt:lpstr>Huron Avenue Reconstruction</vt:lpstr>
      <vt:lpstr>Scope of Project</vt:lpstr>
      <vt:lpstr>Project Components</vt:lpstr>
      <vt:lpstr>Timeline of Project</vt:lpstr>
      <vt:lpstr>Pure Huron Project</vt:lpstr>
      <vt:lpstr>Impacts as a Result of the Project</vt:lpstr>
      <vt:lpstr>Water Service</vt:lpstr>
      <vt:lpstr>Sewer Service</vt:lpstr>
      <vt:lpstr>Road Closures</vt:lpstr>
      <vt:lpstr>Refuse Collection</vt:lpstr>
      <vt:lpstr>Canada Post</vt:lpstr>
      <vt:lpstr>Driveway Access</vt:lpstr>
      <vt:lpstr>Benefits</vt:lpstr>
      <vt:lpstr>Benefits</vt:lpstr>
      <vt:lpstr>Benefits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2022-10-26T13:58:50Z</dcterms:created>
  <dcterms:modified xsi:type="dcterms:W3CDTF">2024-05-01T13:12:37Z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